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mily Learning" userId="a0a2f9ad69e7ce16" providerId="LiveId" clId="{DDF08F55-C97A-EB49-B93D-9B392EFA6B06}"/>
    <pc:docChg chg="undo custSel addSld modSld">
      <pc:chgData name="Family Learning" userId="a0a2f9ad69e7ce16" providerId="LiveId" clId="{DDF08F55-C97A-EB49-B93D-9B392EFA6B06}" dt="2020-04-01T17:49:25.988" v="2376" actId="14100"/>
      <pc:docMkLst>
        <pc:docMk/>
      </pc:docMkLst>
      <pc:sldChg chg="addSp modSp">
        <pc:chgData name="Family Learning" userId="a0a2f9ad69e7ce16" providerId="LiveId" clId="{DDF08F55-C97A-EB49-B93D-9B392EFA6B06}" dt="2020-04-01T17:49:25.988" v="2376" actId="14100"/>
        <pc:sldMkLst>
          <pc:docMk/>
          <pc:sldMk cId="2596852166" sldId="257"/>
        </pc:sldMkLst>
        <pc:spChg chg="mod">
          <ac:chgData name="Family Learning" userId="a0a2f9ad69e7ce16" providerId="LiveId" clId="{DDF08F55-C97A-EB49-B93D-9B392EFA6B06}" dt="2020-04-01T17:49:14.739" v="2371" actId="27636"/>
          <ac:spMkLst>
            <pc:docMk/>
            <pc:sldMk cId="2596852166" sldId="257"/>
            <ac:spMk id="2" creationId="{6DAE760C-946E-7A4A-BDC6-3AFD6C3A19B6}"/>
          </ac:spMkLst>
        </pc:spChg>
        <pc:picChg chg="add mod">
          <ac:chgData name="Family Learning" userId="a0a2f9ad69e7ce16" providerId="LiveId" clId="{DDF08F55-C97A-EB49-B93D-9B392EFA6B06}" dt="2020-04-01T17:49:25.988" v="2376" actId="14100"/>
          <ac:picMkLst>
            <pc:docMk/>
            <pc:sldMk cId="2596852166" sldId="257"/>
            <ac:picMk id="6" creationId="{0CB453CA-B3C9-DA44-A2AC-ECF55B0B1AA3}"/>
          </ac:picMkLst>
        </pc:picChg>
      </pc:sldChg>
      <pc:sldChg chg="addSp delSp modSp">
        <pc:chgData name="Family Learning" userId="a0a2f9ad69e7ce16" providerId="LiveId" clId="{DDF08F55-C97A-EB49-B93D-9B392EFA6B06}" dt="2020-04-01T17:49:14.794" v="2372" actId="27636"/>
        <pc:sldMkLst>
          <pc:docMk/>
          <pc:sldMk cId="2044698121" sldId="258"/>
        </pc:sldMkLst>
        <pc:spChg chg="mod">
          <ac:chgData name="Family Learning" userId="a0a2f9ad69e7ce16" providerId="LiveId" clId="{DDF08F55-C97A-EB49-B93D-9B392EFA6B06}" dt="2020-04-01T17:49:14.794" v="2372" actId="27636"/>
          <ac:spMkLst>
            <pc:docMk/>
            <pc:sldMk cId="2044698121" sldId="258"/>
            <ac:spMk id="2" creationId="{B0253B7D-EFFA-A644-AA4F-0CE6D605D460}"/>
          </ac:spMkLst>
        </pc:spChg>
        <pc:spChg chg="mod">
          <ac:chgData name="Family Learning" userId="a0a2f9ad69e7ce16" providerId="LiveId" clId="{DDF08F55-C97A-EB49-B93D-9B392EFA6B06}" dt="2020-04-01T17:47:59.111" v="2368" actId="14100"/>
          <ac:spMkLst>
            <pc:docMk/>
            <pc:sldMk cId="2044698121" sldId="258"/>
            <ac:spMk id="3" creationId="{C9688C93-F9F3-D448-8F0B-8952BA8AEB5E}"/>
          </ac:spMkLst>
        </pc:spChg>
        <pc:spChg chg="add del">
          <ac:chgData name="Family Learning" userId="a0a2f9ad69e7ce16" providerId="LiveId" clId="{DDF08F55-C97A-EB49-B93D-9B392EFA6B06}" dt="2020-04-01T17:43:59.095" v="2204" actId="22"/>
          <ac:spMkLst>
            <pc:docMk/>
            <pc:sldMk cId="2044698121" sldId="258"/>
            <ac:spMk id="5" creationId="{58FAAAB4-79D6-074D-BE24-1A696B48C0DB}"/>
          </ac:spMkLst>
        </pc:spChg>
        <pc:picChg chg="add mod">
          <ac:chgData name="Family Learning" userId="a0a2f9ad69e7ce16" providerId="LiveId" clId="{DDF08F55-C97A-EB49-B93D-9B392EFA6B06}" dt="2020-04-01T17:48:05.702" v="2369" actId="1076"/>
          <ac:picMkLst>
            <pc:docMk/>
            <pc:sldMk cId="2044698121" sldId="258"/>
            <ac:picMk id="8" creationId="{B526500A-776D-BC46-A0D6-5B08E6B94C29}"/>
          </ac:picMkLst>
        </pc:picChg>
      </pc:sldChg>
      <pc:sldChg chg="addSp delSp modSp">
        <pc:chgData name="Family Learning" userId="a0a2f9ad69e7ce16" providerId="LiveId" clId="{DDF08F55-C97A-EB49-B93D-9B392EFA6B06}" dt="2020-04-01T17:42:29.093" v="2202" actId="1076"/>
        <pc:sldMkLst>
          <pc:docMk/>
          <pc:sldMk cId="2606933329" sldId="259"/>
        </pc:sldMkLst>
        <pc:spChg chg="del mod">
          <ac:chgData name="Family Learning" userId="a0a2f9ad69e7ce16" providerId="LiveId" clId="{DDF08F55-C97A-EB49-B93D-9B392EFA6B06}" dt="2020-04-01T17:13:39.592" v="287" actId="478"/>
          <ac:spMkLst>
            <pc:docMk/>
            <pc:sldMk cId="2606933329" sldId="259"/>
            <ac:spMk id="3" creationId="{AE8F6485-E859-7742-9FD5-A5C08A597E85}"/>
          </ac:spMkLst>
        </pc:spChg>
        <pc:spChg chg="add mod">
          <ac:chgData name="Family Learning" userId="a0a2f9ad69e7ce16" providerId="LiveId" clId="{DDF08F55-C97A-EB49-B93D-9B392EFA6B06}" dt="2020-04-01T17:23:42.462" v="1110" actId="20577"/>
          <ac:spMkLst>
            <pc:docMk/>
            <pc:sldMk cId="2606933329" sldId="259"/>
            <ac:spMk id="5" creationId="{911FB5A4-73D9-D548-828F-938BB1E4A2EE}"/>
          </ac:spMkLst>
        </pc:spChg>
        <pc:spChg chg="add del">
          <ac:chgData name="Family Learning" userId="a0a2f9ad69e7ce16" providerId="LiveId" clId="{DDF08F55-C97A-EB49-B93D-9B392EFA6B06}" dt="2020-04-01T17:41:44.707" v="2198" actId="22"/>
          <ac:spMkLst>
            <pc:docMk/>
            <pc:sldMk cId="2606933329" sldId="259"/>
            <ac:spMk id="6" creationId="{97E62447-CE56-6F43-BF1B-898CA33D1150}"/>
          </ac:spMkLst>
        </pc:spChg>
        <pc:picChg chg="add mod">
          <ac:chgData name="Family Learning" userId="a0a2f9ad69e7ce16" providerId="LiveId" clId="{DDF08F55-C97A-EB49-B93D-9B392EFA6B06}" dt="2020-04-01T17:42:29.093" v="2202" actId="1076"/>
          <ac:picMkLst>
            <pc:docMk/>
            <pc:sldMk cId="2606933329" sldId="259"/>
            <ac:picMk id="8" creationId="{50E2B422-FC28-B040-A3D6-ED328FD6F2D0}"/>
          </ac:picMkLst>
        </pc:picChg>
      </pc:sldChg>
      <pc:sldChg chg="addSp delSp modSp">
        <pc:chgData name="Family Learning" userId="a0a2f9ad69e7ce16" providerId="LiveId" clId="{DDF08F55-C97A-EB49-B93D-9B392EFA6B06}" dt="2020-04-01T17:40:06.225" v="2196" actId="14100"/>
        <pc:sldMkLst>
          <pc:docMk/>
          <pc:sldMk cId="3256801085" sldId="260"/>
        </pc:sldMkLst>
        <pc:picChg chg="add del mod">
          <ac:chgData name="Family Learning" userId="a0a2f9ad69e7ce16" providerId="LiveId" clId="{DDF08F55-C97A-EB49-B93D-9B392EFA6B06}" dt="2020-04-01T17:38:16.560" v="2191" actId="478"/>
          <ac:picMkLst>
            <pc:docMk/>
            <pc:sldMk cId="3256801085" sldId="260"/>
            <ac:picMk id="4" creationId="{3F45B11C-D5D1-2643-9EA9-C2AF727B3013}"/>
          </ac:picMkLst>
        </pc:picChg>
        <pc:picChg chg="add mod">
          <ac:chgData name="Family Learning" userId="a0a2f9ad69e7ce16" providerId="LiveId" clId="{DDF08F55-C97A-EB49-B93D-9B392EFA6B06}" dt="2020-04-01T17:40:06.225" v="2196" actId="14100"/>
          <ac:picMkLst>
            <pc:docMk/>
            <pc:sldMk cId="3256801085" sldId="260"/>
            <ac:picMk id="7" creationId="{F4EC934B-E9CA-FF40-B446-49E81AB074B6}"/>
          </ac:picMkLst>
        </pc:picChg>
      </pc:sldChg>
      <pc:sldChg chg="modSp">
        <pc:chgData name="Family Learning" userId="a0a2f9ad69e7ce16" providerId="LiveId" clId="{DDF08F55-C97A-EB49-B93D-9B392EFA6B06}" dt="2020-04-01T17:07:21.198" v="40" actId="20577"/>
        <pc:sldMkLst>
          <pc:docMk/>
          <pc:sldMk cId="2801747754" sldId="263"/>
        </pc:sldMkLst>
        <pc:spChg chg="mod">
          <ac:chgData name="Family Learning" userId="a0a2f9ad69e7ce16" providerId="LiveId" clId="{DDF08F55-C97A-EB49-B93D-9B392EFA6B06}" dt="2020-04-01T17:06:35.092" v="3" actId="20577"/>
          <ac:spMkLst>
            <pc:docMk/>
            <pc:sldMk cId="2801747754" sldId="263"/>
            <ac:spMk id="2" creationId="{05DEA04D-26EC-094A-B383-ECF3FFC524AF}"/>
          </ac:spMkLst>
        </pc:spChg>
        <pc:spChg chg="mod">
          <ac:chgData name="Family Learning" userId="a0a2f9ad69e7ce16" providerId="LiveId" clId="{DDF08F55-C97A-EB49-B93D-9B392EFA6B06}" dt="2020-04-01T17:07:21.198" v="40" actId="20577"/>
          <ac:spMkLst>
            <pc:docMk/>
            <pc:sldMk cId="2801747754" sldId="263"/>
            <ac:spMk id="3" creationId="{4A3BFA53-7BC5-364F-9107-70D07A8A4C00}"/>
          </ac:spMkLst>
        </pc:spChg>
      </pc:sldChg>
      <pc:sldChg chg="addSp modSp new">
        <pc:chgData name="Family Learning" userId="a0a2f9ad69e7ce16" providerId="LiveId" clId="{DDF08F55-C97A-EB49-B93D-9B392EFA6B06}" dt="2020-04-01T17:36:44.527" v="2183" actId="14100"/>
        <pc:sldMkLst>
          <pc:docMk/>
          <pc:sldMk cId="3824928173" sldId="264"/>
        </pc:sldMkLst>
        <pc:spChg chg="mod">
          <ac:chgData name="Family Learning" userId="a0a2f9ad69e7ce16" providerId="LiveId" clId="{DDF08F55-C97A-EB49-B93D-9B392EFA6B06}" dt="2020-04-01T17:24:24.706" v="1163" actId="20577"/>
          <ac:spMkLst>
            <pc:docMk/>
            <pc:sldMk cId="3824928173" sldId="264"/>
            <ac:spMk id="2" creationId="{F59E6643-C2E8-2B41-88FC-1D9DBFF51367}"/>
          </ac:spMkLst>
        </pc:spChg>
        <pc:spChg chg="mod">
          <ac:chgData name="Family Learning" userId="a0a2f9ad69e7ce16" providerId="LiveId" clId="{DDF08F55-C97A-EB49-B93D-9B392EFA6B06}" dt="2020-04-01T17:35:14.456" v="2177" actId="1076"/>
          <ac:spMkLst>
            <pc:docMk/>
            <pc:sldMk cId="3824928173" sldId="264"/>
            <ac:spMk id="3" creationId="{BC3ED695-7F3D-D04D-B682-EEEBD5F88AE5}"/>
          </ac:spMkLst>
        </pc:spChg>
        <pc:picChg chg="add mod">
          <ac:chgData name="Family Learning" userId="a0a2f9ad69e7ce16" providerId="LiveId" clId="{DDF08F55-C97A-EB49-B93D-9B392EFA6B06}" dt="2020-04-01T17:36:44.527" v="2183" actId="14100"/>
          <ac:picMkLst>
            <pc:docMk/>
            <pc:sldMk cId="3824928173" sldId="264"/>
            <ac:picMk id="6" creationId="{6FCEC187-CE69-F74A-8571-0D85E0AC342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C00579-028C-7647-BC7C-1B4E3BEC6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English - getting it right!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BE663F-DFDB-574D-9DBA-418A8FA7F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Some of the most common mistakes made in speaking and writing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E760C-946E-7A4A-BDC6-3AFD6C3A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Apostrophes – tiny but important!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58A792-67A9-0B40-925F-47FBC50E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33" y="2014194"/>
            <a:ext cx="10058400" cy="3931920"/>
          </a:xfrm>
        </p:spPr>
        <p:txBody>
          <a:bodyPr/>
          <a:lstStyle/>
          <a:p>
            <a:r>
              <a:rPr lang="en-GB" dirty="0"/>
              <a:t>Just because a word ends in an ‘s’, that does not </a:t>
            </a:r>
            <a:r>
              <a:rPr lang="en-GB" b="1" dirty="0"/>
              <a:t>necessarily </a:t>
            </a:r>
            <a:r>
              <a:rPr lang="en-GB" dirty="0"/>
              <a:t>mean it needs an apostrophe. There are only two occasions when an apostrophe is needed : when </a:t>
            </a:r>
            <a:r>
              <a:rPr lang="en-GB" b="1" dirty="0"/>
              <a:t>ownership </a:t>
            </a:r>
            <a:r>
              <a:rPr lang="en-GB" dirty="0"/>
              <a:t>is indicated </a:t>
            </a:r>
            <a:r>
              <a:rPr lang="en-GB" i="1" dirty="0"/>
              <a:t>(Kevin’s house, Tracey’s bag)</a:t>
            </a:r>
            <a:r>
              <a:rPr lang="en-GB" dirty="0"/>
              <a:t> or a letter or letter has been </a:t>
            </a:r>
            <a:r>
              <a:rPr lang="en-GB" b="1" dirty="0"/>
              <a:t>left out</a:t>
            </a:r>
            <a:r>
              <a:rPr lang="en-GB" dirty="0"/>
              <a:t> (</a:t>
            </a:r>
            <a:r>
              <a:rPr lang="en-GB" i="1" dirty="0"/>
              <a:t>I couldn’t go because I was washing my hair, He wasn’t happy with the score).</a:t>
            </a:r>
          </a:p>
          <a:p>
            <a:r>
              <a:rPr lang="en-GB" dirty="0"/>
              <a:t>Problems sometimes arise when plurals and ownership are involved at the same time. Just to be difficult, the apostrophe now goes </a:t>
            </a:r>
            <a:r>
              <a:rPr lang="en-GB" b="1" dirty="0"/>
              <a:t>after</a:t>
            </a:r>
            <a:r>
              <a:rPr lang="en-GB" dirty="0"/>
              <a:t> the ‘s’ (</a:t>
            </a:r>
            <a:r>
              <a:rPr lang="en-GB" i="1" dirty="0"/>
              <a:t>The girls’ toys, the parents’ ground rules)</a:t>
            </a:r>
          </a:p>
          <a:p>
            <a:r>
              <a:rPr lang="en-GB" b="1" dirty="0"/>
              <a:t>It’s </a:t>
            </a:r>
            <a:r>
              <a:rPr lang="en-GB" dirty="0"/>
              <a:t>and </a:t>
            </a:r>
            <a:r>
              <a:rPr lang="en-GB" b="1" dirty="0"/>
              <a:t>its</a:t>
            </a:r>
            <a:r>
              <a:rPr lang="en-GB" dirty="0"/>
              <a:t> mean different things. </a:t>
            </a:r>
            <a:r>
              <a:rPr lang="en-GB" b="1" dirty="0"/>
              <a:t>It’s</a:t>
            </a:r>
            <a:r>
              <a:rPr lang="en-GB" dirty="0"/>
              <a:t> means ‘it is’ or ‘it has’. So far, so good.</a:t>
            </a:r>
          </a:p>
          <a:p>
            <a:r>
              <a:rPr lang="en-GB" b="1" dirty="0"/>
              <a:t>Its</a:t>
            </a:r>
            <a:r>
              <a:rPr lang="en-GB" dirty="0"/>
              <a:t> means ‘belonging to something or someone’ e.g. </a:t>
            </a:r>
            <a:r>
              <a:rPr lang="en-GB" i="1" dirty="0"/>
              <a:t>The company opened its fifth store, the bird built its nest.</a:t>
            </a:r>
            <a:endParaRPr lang="en-GB" b="1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CB453CA-B3C9-DA44-A2AC-ECF55B0B1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2530" y="319905"/>
            <a:ext cx="1431602" cy="206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5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53B7D-EFFA-A644-AA4F-0CE6D605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62" y="429416"/>
            <a:ext cx="11822738" cy="1612191"/>
          </a:xfrm>
        </p:spPr>
        <p:txBody>
          <a:bodyPr>
            <a:normAutofit/>
          </a:bodyPr>
          <a:lstStyle/>
          <a:p>
            <a:r>
              <a:rPr lang="en-GB" dirty="0"/>
              <a:t>On the same subject…..</a:t>
            </a:r>
            <a:br>
              <a:rPr lang="en-GB" dirty="0"/>
            </a:br>
            <a:r>
              <a:rPr lang="en-GB" dirty="0"/>
              <a:t>Don’t confuse </a:t>
            </a:r>
            <a:r>
              <a:rPr lang="en-GB" b="1" dirty="0"/>
              <a:t>could’ve </a:t>
            </a:r>
            <a:r>
              <a:rPr lang="en-GB" dirty="0"/>
              <a:t>and </a:t>
            </a:r>
            <a:r>
              <a:rPr lang="en-GB" b="1" dirty="0"/>
              <a:t>could of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688C93-F9F3-D448-8F0B-8952BA8A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263" y="2041607"/>
            <a:ext cx="11585224" cy="4528769"/>
          </a:xfrm>
        </p:spPr>
        <p:txBody>
          <a:bodyPr/>
          <a:lstStyle/>
          <a:p>
            <a:r>
              <a:rPr lang="en-GB" dirty="0"/>
              <a:t>The same applies to </a:t>
            </a:r>
            <a:r>
              <a:rPr lang="en-GB" b="1" dirty="0"/>
              <a:t>should’ve, might’ve, would‘ve……</a:t>
            </a:r>
          </a:p>
          <a:p>
            <a:endParaRPr lang="en-GB" b="1" dirty="0"/>
          </a:p>
          <a:p>
            <a:r>
              <a:rPr lang="en-GB" dirty="0"/>
              <a:t>All that’s happened is the letters ‘h’ and ‘a’ have been omitted from the word ‘have’ (see previous slide). The result, when spoken, does indeed sound like </a:t>
            </a:r>
            <a:r>
              <a:rPr lang="en-GB" b="1" dirty="0"/>
              <a:t>of</a:t>
            </a:r>
            <a:r>
              <a:rPr lang="en-GB" dirty="0"/>
              <a:t> but when written like that, it’s meaningless.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always write ‘could’ve’, ‘should’ve’, ‘might’ve’, ‘would’ve’ etc. if you’re using these short forms.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26500A-776D-BC46-A0D6-5B08E6B94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474" y="3653798"/>
            <a:ext cx="4598875" cy="263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AACF1-BAD3-CC4D-8E0A-40C052EAD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Me, myself and 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11FB5A4-73D9-D548-828F-938BB1E4A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tricky subject needs to have a power presentation its own, such a minefield has it become.</a:t>
            </a:r>
          </a:p>
          <a:p>
            <a:r>
              <a:rPr lang="en-GB" dirty="0"/>
              <a:t>The word </a:t>
            </a:r>
            <a:r>
              <a:rPr lang="en-GB" b="1" dirty="0"/>
              <a:t>myself</a:t>
            </a:r>
            <a:r>
              <a:rPr lang="en-GB" dirty="0"/>
              <a:t> is nowadays for some reason seen as more sophisticated than the word </a:t>
            </a:r>
            <a:r>
              <a:rPr lang="en-GB" b="1" dirty="0"/>
              <a:t>me, </a:t>
            </a:r>
            <a:r>
              <a:rPr lang="en-GB" dirty="0"/>
              <a:t>when most of the time, it is absolutely fine. So avoid saying or writing phrases such as ‘Please contact John or myself if you would like to attend’ or ‘E-mail myself when you can’.</a:t>
            </a:r>
          </a:p>
          <a:p>
            <a:r>
              <a:rPr lang="en-GB" dirty="0"/>
              <a:t>ME is fine.....but not when part of the subject of a sentence e.g. </a:t>
            </a:r>
            <a:r>
              <a:rPr lang="en-GB" b="1" dirty="0"/>
              <a:t> Mum and me went to the shops.</a:t>
            </a:r>
            <a:r>
              <a:rPr lang="en-GB" dirty="0"/>
              <a:t> It should be </a:t>
            </a:r>
            <a:r>
              <a:rPr lang="en-GB" b="1" dirty="0"/>
              <a:t>Mum and I went to the shops.</a:t>
            </a:r>
            <a:r>
              <a:rPr lang="en-GB" dirty="0"/>
              <a:t> If in doubt, try taking out the other names person - </a:t>
            </a:r>
            <a:r>
              <a:rPr lang="en-GB" b="1" dirty="0"/>
              <a:t>mum</a:t>
            </a:r>
            <a:r>
              <a:rPr lang="en-GB" dirty="0"/>
              <a:t> in this case. You wouldn’t say </a:t>
            </a:r>
            <a:r>
              <a:rPr lang="en-GB" b="1" dirty="0"/>
              <a:t>Me went to the shops</a:t>
            </a:r>
            <a:r>
              <a:rPr lang="en-GB" dirty="0"/>
              <a:t>, would you?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0E2B422-FC28-B040-A3D6-ED328FD6F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621" y="553668"/>
            <a:ext cx="1731736" cy="144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9E6643-C2E8-2B41-88FC-1D9DBFF5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can I ever use ‘myself’?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3ED695-7F3D-D04D-B682-EEEBD5F88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90" y="1861216"/>
            <a:ext cx="10058400" cy="3931920"/>
          </a:xfrm>
        </p:spPr>
        <p:txBody>
          <a:bodyPr/>
          <a:lstStyle/>
          <a:p>
            <a:r>
              <a:rPr lang="en-GB" dirty="0">
                <a:latin typeface="+mj-lt"/>
              </a:rPr>
              <a:t>Of course!</a:t>
            </a:r>
          </a:p>
          <a:p>
            <a:r>
              <a:rPr lang="en-GB" dirty="0">
                <a:latin typeface="+mj-lt"/>
              </a:rPr>
              <a:t>It’s a reflexive pronoun, that is, it need only ever be used when you’ve already established yourself as the subject of the sentence.</a:t>
            </a:r>
          </a:p>
          <a:p>
            <a:r>
              <a:rPr lang="en-GB" dirty="0">
                <a:solidFill>
                  <a:srgbClr val="667587"/>
                </a:solidFill>
                <a:latin typeface="+mj-lt"/>
              </a:rPr>
              <a:t>Think about looking in a mirror and seeing your reflection. You’d say ‘ I see myself in the mirror,’. Other reflexive pronouns include </a:t>
            </a:r>
            <a:r>
              <a:rPr lang="en-GB" b="1" dirty="0">
                <a:solidFill>
                  <a:srgbClr val="667587"/>
                </a:solidFill>
                <a:latin typeface="+mj-lt"/>
              </a:rPr>
              <a:t>himself, herself, yourself, itself, themselves and so on.</a:t>
            </a:r>
          </a:p>
          <a:p>
            <a:endParaRPr lang="en-GB" b="1" dirty="0">
              <a:solidFill>
                <a:srgbClr val="667587"/>
              </a:solidFill>
              <a:latin typeface="+mj-lt"/>
            </a:endParaRPr>
          </a:p>
          <a:p>
            <a:r>
              <a:rPr lang="en-GB" dirty="0">
                <a:solidFill>
                  <a:srgbClr val="667587"/>
                </a:solidFill>
                <a:latin typeface="+mj-lt"/>
              </a:rPr>
              <a:t>Examples of when to use</a:t>
            </a:r>
            <a:r>
              <a:rPr lang="en-GB" b="1" dirty="0">
                <a:solidFill>
                  <a:srgbClr val="667587"/>
                </a:solidFill>
                <a:latin typeface="+mj-lt"/>
              </a:rPr>
              <a:t> myself:</a:t>
            </a:r>
          </a:p>
          <a:p>
            <a:r>
              <a:rPr lang="en-GB" b="1" dirty="0">
                <a:solidFill>
                  <a:srgbClr val="667587"/>
                </a:solidFill>
                <a:latin typeface="+mj-lt"/>
              </a:rPr>
              <a:t>I eat too much chocolate but I can’t help myself.</a:t>
            </a:r>
          </a:p>
          <a:p>
            <a:r>
              <a:rPr lang="en-GB" b="1" dirty="0">
                <a:solidFill>
                  <a:srgbClr val="667587"/>
                </a:solidFill>
                <a:latin typeface="+mj-lt"/>
              </a:rPr>
              <a:t>Some people like avocados but I myself hate them. ‘Why?’, I ask myself.</a:t>
            </a:r>
          </a:p>
          <a:p>
            <a:r>
              <a:rPr lang="en-GB" b="1" dirty="0">
                <a:solidFill>
                  <a:srgbClr val="667587"/>
                </a:solidFill>
                <a:latin typeface="+mj-lt"/>
              </a:rPr>
              <a:t>I am beside myself with worry.</a:t>
            </a:r>
          </a:p>
          <a:p>
            <a:endParaRPr lang="en-GB" b="1" dirty="0">
              <a:solidFill>
                <a:srgbClr val="667587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FCEC187-CE69-F74A-8571-0D85E0AC3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7289" y="566105"/>
            <a:ext cx="1704221" cy="17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2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4D04ED-DCCF-5C4A-8390-86EB8733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 </a:t>
            </a:r>
            <a:r>
              <a:rPr lang="en-GB" b="1" dirty="0"/>
              <a:t>or </a:t>
            </a:r>
            <a:r>
              <a:rPr lang="en-GB" dirty="0"/>
              <a:t>practise?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15F2167E-A658-4145-9E54-37C06168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spelling that just has to be learned!</a:t>
            </a:r>
          </a:p>
          <a:p>
            <a:endParaRPr lang="en-GB" dirty="0"/>
          </a:p>
          <a:p>
            <a:r>
              <a:rPr lang="en-GB" b="1" dirty="0"/>
              <a:t>Practise</a:t>
            </a:r>
            <a:r>
              <a:rPr lang="en-GB" dirty="0"/>
              <a:t> is a verb.</a:t>
            </a:r>
          </a:p>
          <a:p>
            <a:r>
              <a:rPr lang="en-GB" sz="2100" b="1" dirty="0"/>
              <a:t>She practised her violin three times a week.</a:t>
            </a:r>
          </a:p>
          <a:p>
            <a:endParaRPr lang="en-GB" sz="2100" b="1" dirty="0"/>
          </a:p>
          <a:p>
            <a:r>
              <a:rPr lang="en-GB" b="1" dirty="0"/>
              <a:t>Practice</a:t>
            </a:r>
            <a:r>
              <a:rPr lang="en-GB" dirty="0"/>
              <a:t> is a noun.</a:t>
            </a:r>
            <a:endParaRPr lang="en-GB" b="1" dirty="0"/>
          </a:p>
          <a:p>
            <a:r>
              <a:rPr lang="en-GB" sz="2000" b="1" dirty="0"/>
              <a:t>He visited the doctor’s practice weekly.</a:t>
            </a:r>
          </a:p>
          <a:p>
            <a:r>
              <a:rPr lang="en-GB" sz="2000" b="1" dirty="0"/>
              <a:t>Tip: if in doubt, think about ‘advise’ (verb) and ‘advice’ (noun) which sound different. ‘License’ and ‘licence’ follow the same spelling rule.</a:t>
            </a:r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EC934B-E9CA-FF40-B446-49E81AB07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386" y="1252702"/>
            <a:ext cx="2865988" cy="283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0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91385-1D59-D440-8392-FA1F21A8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Less or fewer? Supermarkets often get this wrong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BF7A396-1518-EE42-B921-78BFE5C4F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680" y="2014194"/>
            <a:ext cx="10058400" cy="3931920"/>
          </a:xfrm>
        </p:spPr>
        <p:txBody>
          <a:bodyPr/>
          <a:lstStyle/>
          <a:p>
            <a:r>
              <a:rPr lang="en-GB"/>
              <a:t>If you can count it, use </a:t>
            </a:r>
            <a:r>
              <a:rPr lang="en-GB" b="1"/>
              <a:t>fewer.</a:t>
            </a:r>
            <a:r>
              <a:rPr lang="en-GB"/>
              <a:t> If you can’t, use </a:t>
            </a:r>
            <a:r>
              <a:rPr lang="en-GB" b="1"/>
              <a:t>less </a:t>
            </a:r>
            <a:r>
              <a:rPr lang="en-GB"/>
              <a:t>e.g. </a:t>
            </a:r>
            <a:r>
              <a:rPr lang="en-GB" i="1"/>
              <a:t>I had less time than I thought, There were fewer than six items in my basket, so I headed for the express checkout.</a:t>
            </a:r>
          </a:p>
          <a:p>
            <a:endParaRPr lang="en-GB" b="1" i="1"/>
          </a:p>
          <a:p>
            <a:endParaRPr lang="en-GB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04A8A34-6F21-EE4E-A8C4-340C89659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999" y="2741536"/>
            <a:ext cx="3927929" cy="36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5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8395AC-F513-CD44-87AD-98D0492C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Run-on sentence syndrome: otherwise known as ‘comma splicing’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6BEAAF-6B97-3E44-B368-86F1900CF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02646"/>
            <a:ext cx="9803795" cy="3832393"/>
          </a:xfrm>
        </p:spPr>
        <p:txBody>
          <a:bodyPr/>
          <a:lstStyle/>
          <a:p>
            <a:r>
              <a:rPr lang="en-GB" dirty="0"/>
              <a:t>Always take care to show where one sentence ends and another begins. Every sentence should end with a full stop, exclamation mark or question mark NOT a comma.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236D784-2D3A-EF4F-8991-C2B883091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0" y="3323589"/>
            <a:ext cx="406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1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EA04D-26EC-094A-B383-ECF3FFC5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two words become one….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3BFA53-7BC5-364F-9107-70D07A8A4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Common errors include </a:t>
            </a:r>
            <a:r>
              <a:rPr lang="en-GB" b="1" dirty="0" err="1"/>
              <a:t>alot</a:t>
            </a:r>
            <a:r>
              <a:rPr lang="en-GB" dirty="0"/>
              <a:t> instead of </a:t>
            </a:r>
            <a:r>
              <a:rPr lang="en-GB" b="1" dirty="0"/>
              <a:t>a lot.</a:t>
            </a:r>
          </a:p>
          <a:p>
            <a:endParaRPr lang="en-GB" b="1" dirty="0"/>
          </a:p>
          <a:p>
            <a:r>
              <a:rPr lang="en-GB" b="1" dirty="0"/>
              <a:t>Also be careful with these, which are all correct:</a:t>
            </a:r>
          </a:p>
          <a:p>
            <a:r>
              <a:rPr lang="en-GB" b="1" dirty="0"/>
              <a:t>Under way</a:t>
            </a:r>
          </a:p>
          <a:p>
            <a:r>
              <a:rPr lang="en-GB" b="1" dirty="0"/>
              <a:t>Every day  (everyday </a:t>
            </a:r>
            <a:r>
              <a:rPr lang="en-GB" dirty="0"/>
              <a:t>is a word which means routine or commonplace)</a:t>
            </a:r>
            <a:endParaRPr lang="en-GB" b="1" dirty="0"/>
          </a:p>
          <a:p>
            <a:r>
              <a:rPr lang="en-GB" b="1" dirty="0"/>
              <a:t>In store</a:t>
            </a:r>
          </a:p>
          <a:p>
            <a:r>
              <a:rPr lang="en-GB" b="1" dirty="0"/>
              <a:t>On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47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Custom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Savon</vt:lpstr>
      <vt:lpstr>English - getting it right!</vt:lpstr>
      <vt:lpstr>Apostrophes – tiny but important! </vt:lpstr>
      <vt:lpstr>On the same subject….. Don’t confuse could’ve and could of</vt:lpstr>
      <vt:lpstr>Me, myself and I</vt:lpstr>
      <vt:lpstr>So can I ever use ‘myself’?</vt:lpstr>
      <vt:lpstr>Practice or practise?</vt:lpstr>
      <vt:lpstr>Less or fewer? Supermarkets often get this wrong</vt:lpstr>
      <vt:lpstr>Run-on sentence syndrome: otherwise known as ‘comma splicing’</vt:lpstr>
      <vt:lpstr>When two words become one….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- getting it right!</dc:title>
  <dc:creator>Family Learning</dc:creator>
  <cp:lastModifiedBy>Kate Maltby</cp:lastModifiedBy>
  <cp:revision>3</cp:revision>
  <dcterms:created xsi:type="dcterms:W3CDTF">2020-04-01T14:49:29Z</dcterms:created>
  <dcterms:modified xsi:type="dcterms:W3CDTF">2021-01-25T12:16:39Z</dcterms:modified>
</cp:coreProperties>
</file>